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94" r:id="rId9"/>
    <p:sldId id="263" r:id="rId10"/>
    <p:sldId id="264" r:id="rId11"/>
    <p:sldId id="295" r:id="rId12"/>
    <p:sldId id="265" r:id="rId13"/>
    <p:sldId id="297" r:id="rId14"/>
    <p:sldId id="268" r:id="rId15"/>
    <p:sldId id="266" r:id="rId16"/>
    <p:sldId id="267" r:id="rId17"/>
    <p:sldId id="270" r:id="rId18"/>
    <p:sldId id="269" r:id="rId19"/>
    <p:sldId id="296" r:id="rId20"/>
    <p:sldId id="293" r:id="rId21"/>
    <p:sldId id="271" r:id="rId22"/>
    <p:sldId id="272" r:id="rId23"/>
    <p:sldId id="298" r:id="rId24"/>
    <p:sldId id="273" r:id="rId25"/>
    <p:sldId id="299" r:id="rId26"/>
    <p:sldId id="274" r:id="rId27"/>
    <p:sldId id="275" r:id="rId28"/>
    <p:sldId id="276" r:id="rId29"/>
    <p:sldId id="300" r:id="rId30"/>
    <p:sldId id="301" r:id="rId31"/>
    <p:sldId id="277" r:id="rId32"/>
    <p:sldId id="302" r:id="rId33"/>
    <p:sldId id="278" r:id="rId34"/>
    <p:sldId id="279" r:id="rId35"/>
    <p:sldId id="280" r:id="rId36"/>
    <p:sldId id="281" r:id="rId37"/>
    <p:sldId id="282" r:id="rId38"/>
    <p:sldId id="303" r:id="rId39"/>
    <p:sldId id="283" r:id="rId40"/>
    <p:sldId id="284" r:id="rId41"/>
    <p:sldId id="285" r:id="rId42"/>
    <p:sldId id="286" r:id="rId43"/>
    <p:sldId id="304" r:id="rId44"/>
    <p:sldId id="288" r:id="rId45"/>
    <p:sldId id="305" r:id="rId46"/>
    <p:sldId id="289" r:id="rId47"/>
    <p:sldId id="290" r:id="rId48"/>
    <p:sldId id="29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4" y="-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FA948-873E-480D-9378-7B4990B8CBD0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230C2-9972-41B9-9FA8-1FAC4874B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3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230C2-9972-41B9-9FA8-1FAC4874B6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5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3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3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7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9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1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0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9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7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3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94733-DCA8-4781-8D6E-B2057113FA8D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540C-F1FC-4B5C-9B1A-7937B3936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62000" y="-76200"/>
            <a:ext cx="7543800" cy="259397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Digestive System 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56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Serosa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9"/>
            <a:ext cx="4533900" cy="518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724400" y="914400"/>
            <a:ext cx="3962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The </a:t>
            </a:r>
            <a:r>
              <a:rPr lang="en-US" sz="2800" i="1" dirty="0"/>
              <a:t>serosa </a:t>
            </a:r>
            <a:r>
              <a:rPr lang="en-US" sz="2800" dirty="0"/>
              <a:t>actually begins where the gut enters </a:t>
            </a:r>
            <a:r>
              <a:rPr lang="en-US" sz="2800" dirty="0" smtClean="0"/>
              <a:t>the peritoneal </a:t>
            </a:r>
            <a:r>
              <a:rPr lang="en-US" sz="2800" dirty="0"/>
              <a:t>cavity (*). This </a:t>
            </a:r>
            <a:r>
              <a:rPr lang="en-US" sz="2800" dirty="0" smtClean="0"/>
              <a:t>photomicrograph emphasizes the </a:t>
            </a:r>
            <a:r>
              <a:rPr lang="en-US" sz="2800" dirty="0"/>
              <a:t>presence of </a:t>
            </a:r>
            <a:r>
              <a:rPr lang="en-US" sz="2800" dirty="0" err="1"/>
              <a:t>chromatophores</a:t>
            </a:r>
            <a:r>
              <a:rPr lang="en-US" sz="2800" dirty="0"/>
              <a:t> (in black) </a:t>
            </a:r>
            <a:r>
              <a:rPr lang="en-US" sz="2800" dirty="0" smtClean="0"/>
              <a:t>within the </a:t>
            </a:r>
            <a:r>
              <a:rPr lang="en-US" sz="2800" dirty="0"/>
              <a:t>parietal layer (squamous epithelium) of </a:t>
            </a:r>
            <a:r>
              <a:rPr lang="en-US" sz="2800" dirty="0" smtClean="0"/>
              <a:t>the </a:t>
            </a:r>
            <a:r>
              <a:rPr lang="en-US" sz="2800" i="1" dirty="0" smtClean="0"/>
              <a:t>peritoneum</a:t>
            </a:r>
            <a:r>
              <a:rPr lang="en-US" sz="2800" dirty="0"/>
              <a:t>. In orange, </a:t>
            </a:r>
            <a:r>
              <a:rPr lang="en-US" sz="2800" dirty="0" err="1"/>
              <a:t>rhabdomyocytes</a:t>
            </a:r>
            <a:r>
              <a:rPr lang="en-US" sz="2800" dirty="0"/>
              <a:t> of the </a:t>
            </a:r>
            <a:r>
              <a:rPr lang="en-US" sz="2800" dirty="0" smtClean="0"/>
              <a:t>dorsal musculature</a:t>
            </a:r>
            <a:r>
              <a:rPr lang="en-US" sz="2800" dirty="0"/>
              <a:t>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244627" y="5004137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*</a:t>
            </a:r>
            <a:endParaRPr lang="en-US" sz="6000" dirty="0"/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2812411" y="3733800"/>
            <a:ext cx="1210340" cy="10668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25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Stomach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stomach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teleosts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presents a variety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shapes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some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teleosts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entire gut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appears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uniform diameter with no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marked anatomical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esophagus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stomach. In others, it appears as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muscular structure situated at the end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esophagus. In a few others,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stomach can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divided into a cardiac and a pyloric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possesses a blind sac of variable size,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lying between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two.</a:t>
            </a:r>
          </a:p>
        </p:txBody>
      </p:sp>
    </p:spTree>
    <p:extLst>
      <p:ext uri="{BB962C8B-B14F-4D97-AF65-F5344CB8AC3E}">
        <p14:creationId xmlns:p14="http://schemas.microsoft.com/office/powerpoint/2010/main" val="26607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Stomach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Epithelium: </a:t>
            </a:r>
            <a:r>
              <a:rPr lang="en-US" sz="2400" dirty="0" smtClean="0"/>
              <a:t>Single-layered mucous– </a:t>
            </a:r>
            <a:r>
              <a:rPr lang="en-US" sz="2400" dirty="0"/>
              <a:t>mucus in grey-blue) lining this organ. </a:t>
            </a:r>
            <a:r>
              <a:rPr lang="en-US" sz="2400" dirty="0" err="1" smtClean="0"/>
              <a:t>Invaginagtions</a:t>
            </a:r>
            <a:r>
              <a:rPr lang="en-US" sz="2400" dirty="0"/>
              <a:t> </a:t>
            </a:r>
            <a:r>
              <a:rPr lang="en-US" sz="2400" dirty="0" smtClean="0"/>
              <a:t>occurred of </a:t>
            </a:r>
            <a:r>
              <a:rPr lang="en-US" sz="2400" dirty="0"/>
              <a:t>the epithelium </a:t>
            </a:r>
            <a:r>
              <a:rPr lang="en-US" sz="2400" dirty="0" smtClean="0"/>
              <a:t>to form the gastric pits.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gastric glands  </a:t>
            </a:r>
            <a:r>
              <a:rPr lang="en-US" sz="2400" dirty="0" smtClean="0"/>
              <a:t>are </a:t>
            </a:r>
            <a:r>
              <a:rPr lang="en-US" sz="2400" dirty="0"/>
              <a:t>lined with a single type of </a:t>
            </a:r>
            <a:r>
              <a:rPr lang="en-US" sz="2400" dirty="0" smtClean="0"/>
              <a:t>secretory cell </a:t>
            </a:r>
            <a:r>
              <a:rPr lang="en-US" sz="2400" dirty="0"/>
              <a:t>and extend throughout the </a:t>
            </a:r>
            <a:r>
              <a:rPr lang="en-US" sz="2400" dirty="0" smtClean="0"/>
              <a:t>sub-epithelial.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lamina </a:t>
            </a:r>
            <a:r>
              <a:rPr lang="en-US" sz="2400" b="1" dirty="0" err="1" smtClean="0">
                <a:solidFill>
                  <a:srgbClr val="FF0000"/>
                </a:solidFill>
              </a:rPr>
              <a:t>propria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/>
              <a:t>connective tissue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 err="1" smtClean="0"/>
              <a:t>Muscularis</a:t>
            </a:r>
            <a:r>
              <a:rPr lang="en-US" sz="2400" dirty="0" smtClean="0"/>
              <a:t> mucosae:  </a:t>
            </a:r>
            <a:r>
              <a:rPr lang="en-US" sz="2400" dirty="0"/>
              <a:t>is obvious and </a:t>
            </a:r>
            <a:r>
              <a:rPr lang="en-US" sz="2400" dirty="0" smtClean="0"/>
              <a:t>has the </a:t>
            </a:r>
            <a:r>
              <a:rPr lang="en-US" sz="2400" dirty="0"/>
              <a:t>collagen in the submucosa </a:t>
            </a:r>
            <a:r>
              <a:rPr lang="en-US" sz="2400" dirty="0" smtClean="0"/>
              <a:t>is stained turquoise.</a:t>
            </a:r>
          </a:p>
          <a:p>
            <a:pPr marL="0" indent="0">
              <a:buNone/>
            </a:pPr>
            <a:r>
              <a:rPr lang="en-US" sz="2400" dirty="0" smtClean="0"/>
              <a:t> submucosa: surrounded </a:t>
            </a:r>
            <a:r>
              <a:rPr lang="en-US" sz="2400" dirty="0"/>
              <a:t>by the </a:t>
            </a:r>
            <a:r>
              <a:rPr lang="en-US" sz="2400" dirty="0" smtClean="0"/>
              <a:t>two smooth </a:t>
            </a:r>
            <a:r>
              <a:rPr lang="en-US" sz="2400" dirty="0"/>
              <a:t>muscular layers of the </a:t>
            </a:r>
            <a:r>
              <a:rPr lang="en-US" sz="2400" dirty="0" err="1"/>
              <a:t>muscularis</a:t>
            </a:r>
            <a:r>
              <a:rPr lang="en-US" sz="2400" dirty="0"/>
              <a:t> 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r>
              <a:rPr lang="en-US" sz="2400" dirty="0" smtClean="0"/>
              <a:t>A large vein </a:t>
            </a:r>
            <a:r>
              <a:rPr lang="en-US" sz="2400" dirty="0"/>
              <a:t>with numerous blood cells is </a:t>
            </a:r>
            <a:r>
              <a:rPr lang="en-US" sz="2400" dirty="0" smtClean="0"/>
              <a:t>shown.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82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Many fish like the guppy are </a:t>
            </a:r>
            <a:r>
              <a:rPr lang="en-US" dirty="0" err="1"/>
              <a:t>stomachless</a:t>
            </a:r>
            <a:r>
              <a:rPr lang="en-US" dirty="0"/>
              <a:t> : the intestine directly connects to the pharynx </a:t>
            </a:r>
            <a:r>
              <a:rPr lang="en-US" dirty="0" smtClean="0"/>
              <a:t> </a:t>
            </a:r>
            <a:r>
              <a:rPr lang="en-US" dirty="0"/>
              <a:t>through a short esophagus.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6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381000"/>
            <a:ext cx="8763000" cy="5745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Cells </a:t>
            </a:r>
            <a:r>
              <a:rPr lang="en-US" b="1" dirty="0" smtClean="0">
                <a:solidFill>
                  <a:srgbClr val="FF0000"/>
                </a:solidFill>
              </a:rPr>
              <a:t>of stomach in fish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US" dirty="0" err="1" smtClean="0"/>
              <a:t>Oxyntopeptdic</a:t>
            </a:r>
            <a:r>
              <a:rPr lang="en-US" dirty="0" smtClean="0"/>
              <a:t> cells</a:t>
            </a:r>
          </a:p>
          <a:p>
            <a:pPr marL="514350" indent="-514350">
              <a:buAutoNum type="arabicPeriod"/>
            </a:pPr>
            <a:r>
              <a:rPr lang="en-US" dirty="0"/>
              <a:t> acidophilic </a:t>
            </a:r>
            <a:r>
              <a:rPr lang="en-US" dirty="0" smtClean="0"/>
              <a:t>granules and </a:t>
            </a:r>
            <a:r>
              <a:rPr lang="en-US" dirty="0"/>
              <a:t>produces both pepsin and </a:t>
            </a:r>
            <a:r>
              <a:rPr lang="en-US" dirty="0" smtClean="0"/>
              <a:t>hydrochloric acid</a:t>
            </a:r>
          </a:p>
          <a:p>
            <a:pPr marL="514350" indent="-514350">
              <a:buAutoNum type="arabicPeriod"/>
            </a:pPr>
            <a:r>
              <a:rPr lang="en-US" dirty="0"/>
              <a:t> </a:t>
            </a:r>
            <a:r>
              <a:rPr lang="en-US" dirty="0" smtClean="0"/>
              <a:t>Large </a:t>
            </a:r>
            <a:r>
              <a:rPr lang="en-US" dirty="0"/>
              <a:t>numbers of </a:t>
            </a:r>
            <a:r>
              <a:rPr lang="en-US" dirty="0" smtClean="0"/>
              <a:t>eosinophilic granule </a:t>
            </a:r>
            <a:r>
              <a:rPr lang="en-US" dirty="0"/>
              <a:t>cells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The function of these granule cells is uncertain, but they appear to have </a:t>
            </a:r>
            <a:r>
              <a:rPr lang="en-US" dirty="0" smtClean="0"/>
              <a:t>a role </a:t>
            </a:r>
            <a:r>
              <a:rPr lang="en-US" dirty="0"/>
              <a:t>in body defense mechanisms, especially </a:t>
            </a:r>
            <a:r>
              <a:rPr lang="en-US" dirty="0" smtClean="0"/>
              <a:t>with Infectious </a:t>
            </a:r>
            <a:r>
              <a:rPr lang="en-US" dirty="0"/>
              <a:t>Hematopoietic </a:t>
            </a:r>
            <a:r>
              <a:rPr lang="en-US" dirty="0" smtClean="0"/>
              <a:t>Necrosis Virus </a:t>
            </a:r>
            <a:r>
              <a:rPr lang="en-US" dirty="0"/>
              <a:t>(</a:t>
            </a:r>
            <a:r>
              <a:rPr lang="en-US" dirty="0" smtClean="0"/>
              <a:t>IHNV).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18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5181"/>
            <a:ext cx="6916120" cy="513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كسهم مستقيم 2"/>
          <p:cNvCxnSpPr/>
          <p:nvPr/>
        </p:nvCxnSpPr>
        <p:spPr>
          <a:xfrm flipH="1">
            <a:off x="6172200" y="1371600"/>
            <a:ext cx="12954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>
            <a:off x="7411420" y="1981200"/>
            <a:ext cx="6477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>
            <a:off x="7696200" y="3810000"/>
            <a:ext cx="6477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/>
          <p:cNvSpPr/>
          <p:nvPr/>
        </p:nvSpPr>
        <p:spPr>
          <a:xfrm>
            <a:off x="3429000" y="296091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*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590800" y="1549568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*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676400" y="32766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8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755823" cy="554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25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9" y="990600"/>
            <a:ext cx="786114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029200" y="3733800"/>
            <a:ext cx="1219200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5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intestine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49831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intestine of most fish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 which does not increase in diameter to form a colon posteriorly. In contrast to mammals there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marked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distinction between small and large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intestines. Generally, straight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sigmoid or coiled, depending on the shape of the abdominal cavity.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fishes Intestinal length is variable, </a:t>
            </a:r>
            <a:r>
              <a:rPr lang="en-US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carnivorous species often have shorter intestines than herbivorous fish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in these latter extensive coiling takes place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has a simple, mucoid, columnar epithelium, overlying a submucosa often with abundant</a:t>
            </a:r>
          </a:p>
        </p:txBody>
      </p:sp>
    </p:spTree>
    <p:extLst>
      <p:ext uri="{BB962C8B-B14F-4D97-AF65-F5344CB8AC3E}">
        <p14:creationId xmlns:p14="http://schemas.microsoft.com/office/powerpoint/2010/main" val="1113720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1000" y="274637"/>
            <a:ext cx="8763000" cy="6049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Epithelium: </a:t>
            </a:r>
            <a:r>
              <a:rPr lang="en-US" dirty="0" smtClean="0"/>
              <a:t>simple or pseudostratified </a:t>
            </a:r>
            <a:r>
              <a:rPr lang="en-US" dirty="0"/>
              <a:t>columnar </a:t>
            </a:r>
            <a:r>
              <a:rPr lang="en-US" dirty="0" smtClean="0"/>
              <a:t>type. </a:t>
            </a:r>
            <a:r>
              <a:rPr lang="en-US" dirty="0"/>
              <a:t>Ciliated cells occurring among </a:t>
            </a:r>
            <a:r>
              <a:rPr lang="en-US" dirty="0" smtClean="0"/>
              <a:t>the ordinary </a:t>
            </a:r>
            <a:r>
              <a:rPr lang="en-US" dirty="0"/>
              <a:t>prismatic cells of the </a:t>
            </a:r>
            <a:r>
              <a:rPr lang="en-US" dirty="0" smtClean="0"/>
              <a:t>intestine.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Lieberkuhn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absent.</a:t>
            </a:r>
          </a:p>
          <a:p>
            <a:pPr marL="0" indent="0">
              <a:buNone/>
            </a:pPr>
            <a:r>
              <a:rPr lang="en-US" dirty="0"/>
              <a:t>The terminal section of the intestine </a:t>
            </a:r>
            <a:r>
              <a:rPr lang="en-US" dirty="0" err="1" smtClean="0"/>
              <a:t>iusually</a:t>
            </a:r>
            <a:r>
              <a:rPr lang="en-US" dirty="0" smtClean="0"/>
              <a:t> </a:t>
            </a:r>
            <a:r>
              <a:rPr lang="en-US" dirty="0"/>
              <a:t>slightly widened into a rectum.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anterior part of the intestine close </a:t>
            </a:r>
            <a:r>
              <a:rPr lang="en-US" dirty="0" smtClean="0"/>
              <a:t>to the </a:t>
            </a:r>
            <a:r>
              <a:rPr lang="en-US" dirty="0"/>
              <a:t>pylorus. These blind-ending structures </a:t>
            </a:r>
            <a:r>
              <a:rPr lang="en-US" dirty="0" smtClean="0"/>
              <a:t>are the </a:t>
            </a:r>
            <a:r>
              <a:rPr lang="en-US" b="1" dirty="0">
                <a:solidFill>
                  <a:srgbClr val="FF0000"/>
                </a:solidFill>
              </a:rPr>
              <a:t>pyloric </a:t>
            </a:r>
            <a:r>
              <a:rPr lang="en-US" b="1" dirty="0" smtClean="0">
                <a:solidFill>
                  <a:srgbClr val="FF0000"/>
                </a:solidFill>
              </a:rPr>
              <a:t>caeca, </a:t>
            </a:r>
            <a:r>
              <a:rPr lang="en-US" dirty="0" smtClean="0"/>
              <a:t>(They possess a </a:t>
            </a:r>
            <a:r>
              <a:rPr lang="en-US" dirty="0"/>
              <a:t>multi-folded intestinal type </a:t>
            </a:r>
            <a:r>
              <a:rPr lang="en-US" dirty="0" smtClean="0"/>
              <a:t>epithelium and </a:t>
            </a:r>
            <a:r>
              <a:rPr lang="en-US" dirty="0"/>
              <a:t>seem to be chiefly a device for </a:t>
            </a:r>
            <a:r>
              <a:rPr lang="en-US" dirty="0" smtClean="0"/>
              <a:t>increasing the </a:t>
            </a:r>
            <a:r>
              <a:rPr lang="en-US" dirty="0"/>
              <a:t>area for the absorptive processes and </a:t>
            </a:r>
            <a:r>
              <a:rPr lang="en-US" dirty="0" smtClean="0"/>
              <a:t>the duration </a:t>
            </a:r>
            <a:r>
              <a:rPr lang="en-US" dirty="0"/>
              <a:t>food stays in the intestine.</a:t>
            </a:r>
          </a:p>
        </p:txBody>
      </p:sp>
    </p:spTree>
    <p:extLst>
      <p:ext uri="{BB962C8B-B14F-4D97-AF65-F5344CB8AC3E}">
        <p14:creationId xmlns:p14="http://schemas.microsoft.com/office/powerpoint/2010/main" val="267701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cavity and Pharynx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8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oral cavity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pharynx are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lined by a stratified squamous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epithelium containing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mucus-secreting cells.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tongue: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oorly developed and reveals absence of specific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Muscles. usually appears as a mucosal thickening without muscular fibers. 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epithelium: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ontains several layers of cells within taste buds and unicellular gland cells are distributed.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 </a:t>
            </a:r>
            <a:r>
              <a:rPr 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propria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6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23566" r="47413" b="26822"/>
          <a:stretch/>
        </p:blipFill>
        <p:spPr bwMode="auto">
          <a:xfrm>
            <a:off x="914400" y="762000"/>
            <a:ext cx="762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543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5" y="1066800"/>
            <a:ext cx="747006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09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GLANDS ASSOCIATED WITH THE GASTROINTESTINAL TRACT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</a:p>
          <a:p>
            <a:pPr marL="0" indent="0" algn="just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histology of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 liver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differs from the mammalian in that there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far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tendency for disposition of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hepatocytes 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lobules and the typical portal triads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mammalian liver are rarely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seen.</a:t>
            </a:r>
          </a:p>
          <a:p>
            <a:pPr marL="0" indent="0" algn="just"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Macrophagic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kupffer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not found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teleosts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although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 capable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ingesting foreign particles were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described among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hepatocytes of a few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2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hepatic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normally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varies (and considerably)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relationship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gender, age, available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(especially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regard to glycogen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 content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or temperature, and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influences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strongly connected to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regulated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breeding conditions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481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general basic types of fish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livers those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contain pancreatic tissue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versus those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do not. Fish livers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exocrine pancreatic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tissue are often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called “ hepatopancreas.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pancreas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diffusely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within the fat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mesenteries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connect the intestine,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stomach, liver and gall bladder. </a:t>
            </a:r>
          </a:p>
        </p:txBody>
      </p:sp>
    </p:spTree>
    <p:extLst>
      <p:ext uri="{BB962C8B-B14F-4D97-AF65-F5344CB8AC3E}">
        <p14:creationId xmlns:p14="http://schemas.microsoft.com/office/powerpoint/2010/main" val="158669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1" y="685800"/>
            <a:ext cx="8672622" cy="544036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composed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exocrine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tissues. The exocrine pancreas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clusters of pyramidal cells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mostly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acini as observed in mammals.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cells have a dark basophilic cytoplasm,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basal nuclei, and many large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eosinophilic zymogen granules.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10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371601"/>
            <a:ext cx="6874416" cy="518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5486400" y="3505200"/>
            <a:ext cx="129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Vein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4267200" y="4038600"/>
            <a:ext cx="1447800" cy="152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مستطيل 1"/>
          <p:cNvSpPr/>
          <p:nvPr/>
        </p:nvSpPr>
        <p:spPr>
          <a:xfrm>
            <a:off x="1524000" y="304800"/>
            <a:ext cx="6096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67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414451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1700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رابط كسهم مستقيم 5"/>
          <p:cNvCxnSpPr/>
          <p:nvPr/>
        </p:nvCxnSpPr>
        <p:spPr>
          <a:xfrm flipH="1">
            <a:off x="5638800" y="1676400"/>
            <a:ext cx="633413" cy="762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>
            <a:off x="4110762" y="3581400"/>
            <a:ext cx="633413" cy="762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14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bladder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0" y="1660871"/>
            <a:ext cx="7162799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نجمة ذات 5 نقاط 3"/>
          <p:cNvSpPr/>
          <p:nvPr/>
        </p:nvSpPr>
        <p:spPr>
          <a:xfrm>
            <a:off x="4502425" y="3844477"/>
            <a:ext cx="374375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1981200" y="4191000"/>
            <a:ext cx="1219200" cy="1143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181600" y="4762500"/>
            <a:ext cx="1219200" cy="1143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676400" y="2438400"/>
            <a:ext cx="1219200" cy="1143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35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bladder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t="50000" r="34593" b="10388"/>
          <a:stretch/>
        </p:blipFill>
        <p:spPr bwMode="auto">
          <a:xfrm>
            <a:off x="762000" y="1600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32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tongue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رابط كسهم مستقيم 3"/>
          <p:cNvCxnSpPr/>
          <p:nvPr/>
        </p:nvCxnSpPr>
        <p:spPr>
          <a:xfrm flipH="1" flipV="1">
            <a:off x="3352800" y="2895600"/>
            <a:ext cx="4572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H="1">
            <a:off x="4301836" y="3733800"/>
            <a:ext cx="4572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98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4" t="44186" r="34681" b="14109"/>
          <a:stretch/>
        </p:blipFill>
        <p:spPr bwMode="auto">
          <a:xfrm>
            <a:off x="457200" y="1295400"/>
            <a:ext cx="8001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176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731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565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 System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Gills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Skin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pharyngeal </a:t>
            </a:r>
            <a:r>
              <a:rPr lang="en-US" dirty="0" smtClean="0"/>
              <a:t>and buccal diverticula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intestine</a:t>
            </a:r>
          </a:p>
        </p:txBody>
      </p:sp>
    </p:spTree>
    <p:extLst>
      <p:ext uri="{BB962C8B-B14F-4D97-AF65-F5344CB8AC3E}">
        <p14:creationId xmlns:p14="http://schemas.microsoft.com/office/powerpoint/2010/main" val="3494964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 System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Gills and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Pseudobranchs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Epithelium: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with a large surface area in order for a high level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gill capillaries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of oxygen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dioxide.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exchange of salt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water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play a major role in the excretion of the nitrogenous waste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products, primarily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ammonia.</a:t>
            </a:r>
          </a:p>
        </p:txBody>
      </p:sp>
    </p:spTree>
    <p:extLst>
      <p:ext uri="{BB962C8B-B14F-4D97-AF65-F5344CB8AC3E}">
        <p14:creationId xmlns:p14="http://schemas.microsoft.com/office/powerpoint/2010/main" val="2934462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GILL ARCH &amp; PRIMARY LAMELLAE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gill arch is a curved osseous,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bony, structure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which radiate double rows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paired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lamellae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filaments.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of these primary lamellae has a series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secondary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lamellae located perpendicular to the primary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lamellae.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43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primary lamella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covered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mucoid epidermis which may have within it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pale staining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saline, or salt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secreting called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chloride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These chloride cells are most numerous at the basal (proximal) part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lamellae.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of chloride cells: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with a possible role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detoxification.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77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SECONDARY LAMELLAE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399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Gaseous exchange takes place across the surface of the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 lamellae primarily through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countercurrent exchange of blood flowing in the opposite direction from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external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water. This surface consists of overlapping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squamous epithelial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cells, usually one layer thick, supported and separated by pillar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cells.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Pillar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arranged in rows 9-10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apart.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of the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pillar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primarily a support function.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 pillar cells impinge on the basement membrane they spread to form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flanges which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coalesce with those of neighboring pillar cells to complete the lining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lamellar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channels. The pillar cells have been shown to contain columns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contractile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similar to that found in amoebae.</a:t>
            </a:r>
          </a:p>
        </p:txBody>
      </p:sp>
    </p:spTree>
    <p:extLst>
      <p:ext uri="{BB962C8B-B14F-4D97-AF65-F5344CB8AC3E}">
        <p14:creationId xmlns:p14="http://schemas.microsoft.com/office/powerpoint/2010/main" val="941931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type of cells seen in gills: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blood cells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rbc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Epithelial cells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Chloride cell–Rounder than epithelial cell, large nuclei, very pink cytoplasm,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often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of lamellae. Increase in numbers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smolting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Pilaster cell–(Pillar cell) Structural, supporting, epithelial cell. Very dark staining.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Mucous cells–Granule filled domes or vacuolated cells.</a:t>
            </a:r>
          </a:p>
        </p:txBody>
      </p:sp>
    </p:spTree>
    <p:extLst>
      <p:ext uri="{BB962C8B-B14F-4D97-AF65-F5344CB8AC3E}">
        <p14:creationId xmlns:p14="http://schemas.microsoft.com/office/powerpoint/2010/main" val="703781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t="15696" r="34553" b="32877"/>
          <a:stretch/>
        </p:blipFill>
        <p:spPr bwMode="auto">
          <a:xfrm>
            <a:off x="838200" y="1447800"/>
            <a:ext cx="762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876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5" y="685800"/>
            <a:ext cx="800446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50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with taste bud 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4988"/>
            <a:ext cx="810577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848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5206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13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2" y="762000"/>
            <a:ext cx="764893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341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5" t="43298" r="35263" b="15181"/>
          <a:stretch/>
        </p:blipFill>
        <p:spPr bwMode="auto">
          <a:xfrm>
            <a:off x="838200" y="762001"/>
            <a:ext cx="7924800" cy="55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607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Urinary System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 of fish is usually located in a retroperitoneal position up against the ventral aspect of the vertebral column. 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light or dark brown or black organ normally extending the length of the body cavity.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64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kidney Function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Hematopoietic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Phagocytic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excretory elements.</a:t>
            </a:r>
          </a:p>
        </p:txBody>
      </p:sp>
    </p:spTree>
    <p:extLst>
      <p:ext uri="{BB962C8B-B14F-4D97-AF65-F5344CB8AC3E}">
        <p14:creationId xmlns:p14="http://schemas.microsoft.com/office/powerpoint/2010/main" val="3450669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Freshwater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kidney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copious dilute urine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counteract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influx of water across the gills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integument.</a:t>
            </a:r>
          </a:p>
          <a:p>
            <a:pPr algn="just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 loss is limited in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saltwater fish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reducing the size and number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glomeruli.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saltwater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conserve fluid and this is achieved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 modifications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histology of nephrons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glomeruli are smaller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segment is absent. The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distal segment is also often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59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52400"/>
            <a:ext cx="9220200" cy="6553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conduct urine from the collecting ducts to the urinary papilla, may fuse 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 level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may be dilated, after fusion, to form a bladder.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urinary ducts open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outside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to the anus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19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01854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238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8" y="762000"/>
            <a:ext cx="710847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7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90600"/>
          </a:xfrm>
        </p:spPr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</a:t>
            </a:r>
            <a:r>
              <a:rPr lang="en-US" dirty="0"/>
              <a:t>general view, </a:t>
            </a:r>
            <a:r>
              <a:rPr lang="en-US" dirty="0" smtClean="0"/>
              <a:t>the mucosal </a:t>
            </a:r>
            <a:r>
              <a:rPr lang="en-US" dirty="0"/>
              <a:t>epithelial folds </a:t>
            </a:r>
            <a:r>
              <a:rPr lang="en-US" dirty="0" smtClean="0"/>
              <a:t>containing a huge </a:t>
            </a:r>
            <a:r>
              <a:rPr lang="en-US" dirty="0"/>
              <a:t>amount of goblet cells (= mucous cells, unstained</a:t>
            </a:r>
            <a:r>
              <a:rPr lang="en-US" dirty="0" smtClean="0"/>
              <a:t>).</a:t>
            </a:r>
          </a:p>
          <a:p>
            <a:pPr marL="0" indent="0" algn="just">
              <a:buNone/>
            </a:pPr>
            <a:r>
              <a:rPr lang="en-US" dirty="0"/>
              <a:t>The lamina </a:t>
            </a:r>
            <a:r>
              <a:rPr lang="en-US" dirty="0" err="1" smtClean="0"/>
              <a:t>propria</a:t>
            </a:r>
            <a:r>
              <a:rPr lang="en-US" dirty="0" smtClean="0"/>
              <a:t> </a:t>
            </a:r>
          </a:p>
          <a:p>
            <a:pPr marL="0" indent="0" algn="just">
              <a:buNone/>
            </a:pPr>
            <a:r>
              <a:rPr lang="en-US" b="1" dirty="0" err="1" smtClean="0"/>
              <a:t>Muscularis</a:t>
            </a:r>
            <a:r>
              <a:rPr lang="en-US" b="1" dirty="0" smtClean="0"/>
              <a:t> mucosae: absent  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submucosa</a:t>
            </a:r>
          </a:p>
          <a:p>
            <a:pPr marL="0" indent="0" algn="just">
              <a:buNone/>
            </a:pPr>
            <a:r>
              <a:rPr lang="en-US" dirty="0" smtClean="0"/>
              <a:t>the submucosa are </a:t>
            </a:r>
            <a:r>
              <a:rPr lang="en-US" dirty="0"/>
              <a:t>more or less separated by some </a:t>
            </a:r>
            <a:r>
              <a:rPr lang="en-US" dirty="0" smtClean="0"/>
              <a:t>fasciculi </a:t>
            </a:r>
          </a:p>
          <a:p>
            <a:pPr marL="0" indent="0" algn="just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Muscularis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Externa:  </a:t>
            </a:r>
            <a:r>
              <a:rPr lang="en-US" dirty="0" smtClean="0"/>
              <a:t>comprising interweaving </a:t>
            </a:r>
            <a:r>
              <a:rPr lang="en-US" dirty="0"/>
              <a:t>striated muscle fibers that </a:t>
            </a:r>
            <a:r>
              <a:rPr lang="en-US" dirty="0" smtClean="0"/>
              <a:t>may extend </a:t>
            </a:r>
            <a:r>
              <a:rPr lang="en-US" dirty="0"/>
              <a:t>as far as the stomach</a:t>
            </a:r>
            <a:endParaRPr lang="en-US" dirty="0" smtClean="0"/>
          </a:p>
          <a:p>
            <a:pPr marL="0" indent="0" algn="just"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2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esophagus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04988"/>
            <a:ext cx="754380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80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149"/>
            <a:ext cx="7543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85800" y="5002217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umerous </a:t>
            </a:r>
            <a:r>
              <a:rPr lang="en-US" dirty="0"/>
              <a:t>mucous cells (</a:t>
            </a:r>
            <a:r>
              <a:rPr lang="en-US" dirty="0" smtClean="0"/>
              <a:t>unstained - </a:t>
            </a:r>
            <a:r>
              <a:rPr lang="en-US" dirty="0"/>
              <a:t>arrows) supported by a mixed </a:t>
            </a:r>
            <a:r>
              <a:rPr lang="en-US" i="1" dirty="0"/>
              <a:t>lamina </a:t>
            </a:r>
            <a:r>
              <a:rPr lang="en-US" i="1" dirty="0" err="1" smtClean="0"/>
              <a:t>propria</a:t>
            </a:r>
            <a:r>
              <a:rPr lang="en-US" i="1" dirty="0" smtClean="0"/>
              <a:t>-submucosal </a:t>
            </a:r>
            <a:r>
              <a:rPr lang="en-US" dirty="0" smtClean="0"/>
              <a:t>layer </a:t>
            </a:r>
            <a:r>
              <a:rPr lang="en-US" dirty="0"/>
              <a:t>(*) </a:t>
            </a:r>
            <a:r>
              <a:rPr lang="en-US" dirty="0" smtClean="0"/>
              <a:t>considering </a:t>
            </a:r>
            <a:r>
              <a:rPr lang="en-US" dirty="0"/>
              <a:t>the absence of a </a:t>
            </a:r>
            <a:r>
              <a:rPr lang="en-US" dirty="0" smtClean="0"/>
              <a:t>true </a:t>
            </a:r>
            <a:r>
              <a:rPr lang="en-US" i="1" dirty="0" err="1" smtClean="0"/>
              <a:t>muscularis</a:t>
            </a:r>
            <a:r>
              <a:rPr lang="en-US" i="1" dirty="0" smtClean="0"/>
              <a:t> </a:t>
            </a:r>
            <a:r>
              <a:rPr lang="en-US" i="1" dirty="0"/>
              <a:t>mucosae</a:t>
            </a:r>
            <a:r>
              <a:rPr lang="en-US" dirty="0"/>
              <a:t>.</a:t>
            </a:r>
          </a:p>
        </p:txBody>
      </p:sp>
      <p:cxnSp>
        <p:nvCxnSpPr>
          <p:cNvPr id="4" name="رابط كسهم مستقيم 3"/>
          <p:cNvCxnSpPr/>
          <p:nvPr/>
        </p:nvCxnSpPr>
        <p:spPr>
          <a:xfrm flipH="1">
            <a:off x="5101936" y="1295400"/>
            <a:ext cx="4572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flipH="1">
            <a:off x="2057400" y="2185555"/>
            <a:ext cx="4572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2971800" y="1790700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*</a:t>
            </a:r>
            <a:endParaRPr lang="en-US" sz="6000" dirty="0"/>
          </a:p>
        </p:txBody>
      </p:sp>
      <p:sp>
        <p:nvSpPr>
          <p:cNvPr id="7" name="مستطيل 6"/>
          <p:cNvSpPr/>
          <p:nvPr/>
        </p:nvSpPr>
        <p:spPr>
          <a:xfrm>
            <a:off x="5562600" y="660737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*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193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Cells </a:t>
            </a:r>
            <a:r>
              <a:rPr lang="en-US" b="1" dirty="0" smtClean="0">
                <a:solidFill>
                  <a:srgbClr val="FF0000"/>
                </a:solidFill>
              </a:rPr>
              <a:t>of esophagus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1- </a:t>
            </a:r>
            <a:r>
              <a:rPr lang="en-US" dirty="0" smtClean="0">
                <a:solidFill>
                  <a:srgbClr val="FF0000"/>
                </a:solidFill>
              </a:rPr>
              <a:t>Various </a:t>
            </a:r>
            <a:r>
              <a:rPr lang="en-US" dirty="0">
                <a:solidFill>
                  <a:srgbClr val="FF0000"/>
                </a:solidFill>
              </a:rPr>
              <a:t>layers of the </a:t>
            </a:r>
            <a:r>
              <a:rPr lang="en-US" dirty="0" smtClean="0">
                <a:solidFill>
                  <a:srgbClr val="FF0000"/>
                </a:solidFill>
              </a:rPr>
              <a:t>epithelium </a:t>
            </a:r>
            <a:r>
              <a:rPr lang="en-US" dirty="0" smtClean="0"/>
              <a:t>are </a:t>
            </a:r>
            <a:r>
              <a:rPr lang="en-US" dirty="0"/>
              <a:t>single secretory cells </a:t>
            </a:r>
            <a:r>
              <a:rPr lang="en-US" dirty="0" smtClean="0"/>
              <a:t>which </a:t>
            </a:r>
            <a:r>
              <a:rPr lang="en-US" dirty="0"/>
              <a:t>release large amounts of </a:t>
            </a:r>
            <a:r>
              <a:rPr lang="en-US" dirty="0" smtClean="0"/>
              <a:t>neutral and </a:t>
            </a:r>
            <a:r>
              <a:rPr lang="en-US" dirty="0"/>
              <a:t>acidic </a:t>
            </a:r>
            <a:r>
              <a:rPr lang="en-US" dirty="0" err="1"/>
              <a:t>glycoconjugates</a:t>
            </a:r>
            <a:r>
              <a:rPr lang="en-US" dirty="0"/>
              <a:t> which could have </a:t>
            </a:r>
            <a:r>
              <a:rPr lang="en-US" dirty="0" smtClean="0"/>
              <a:t>a role </a:t>
            </a:r>
            <a:r>
              <a:rPr lang="en-US" dirty="0"/>
              <a:t>in the lubrication of the epithelium, in </a:t>
            </a:r>
            <a:r>
              <a:rPr lang="en-US" dirty="0" smtClean="0"/>
              <a:t>the interaction </a:t>
            </a:r>
            <a:r>
              <a:rPr lang="en-US" dirty="0"/>
              <a:t>between mucosa and viruses </a:t>
            </a:r>
            <a:r>
              <a:rPr lang="en-US" dirty="0" smtClean="0"/>
              <a:t> or </a:t>
            </a:r>
            <a:r>
              <a:rPr lang="en-US" dirty="0"/>
              <a:t>bacteria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2- chloride cells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1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73380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62400" y="1143000"/>
            <a:ext cx="495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view of a broad fold of the anterior </a:t>
            </a:r>
            <a:r>
              <a:rPr lang="en-US" sz="2400" dirty="0" smtClean="0"/>
              <a:t>esophagus showing mucous </a:t>
            </a:r>
            <a:r>
              <a:rPr lang="en-US" sz="2400" dirty="0"/>
              <a:t>cells (short arrows). </a:t>
            </a:r>
            <a:endParaRPr lang="en-US" sz="2400" dirty="0" smtClean="0"/>
          </a:p>
          <a:p>
            <a:r>
              <a:rPr lang="en-US" sz="2400" dirty="0" smtClean="0"/>
              <a:t>large </a:t>
            </a:r>
            <a:r>
              <a:rPr lang="en-US" sz="2400" dirty="0"/>
              <a:t>chloride </a:t>
            </a:r>
            <a:r>
              <a:rPr lang="en-US" sz="2400" dirty="0" smtClean="0"/>
              <a:t>cells (long </a:t>
            </a:r>
            <a:r>
              <a:rPr lang="en-US" sz="2400" dirty="0"/>
              <a:t>arrows) can be found at this level of the </a:t>
            </a:r>
            <a:r>
              <a:rPr lang="en-US" sz="2400" dirty="0" smtClean="0"/>
              <a:t>digestive </a:t>
            </a:r>
            <a:r>
              <a:rPr lang="en-US" sz="2400" dirty="0"/>
              <a:t>tract. </a:t>
            </a:r>
            <a:endParaRPr lang="en-US" dirty="0"/>
          </a:p>
        </p:txBody>
      </p:sp>
      <p:cxnSp>
        <p:nvCxnSpPr>
          <p:cNvPr id="4" name="رابط كسهم مستقيم 3"/>
          <p:cNvCxnSpPr/>
          <p:nvPr/>
        </p:nvCxnSpPr>
        <p:spPr>
          <a:xfrm flipH="1" flipV="1">
            <a:off x="2256760" y="3728323"/>
            <a:ext cx="228600" cy="2528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H="1" flipV="1">
            <a:off x="1638300" y="3568673"/>
            <a:ext cx="228600" cy="2528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 flipV="1">
            <a:off x="1295400" y="5181601"/>
            <a:ext cx="1447800" cy="4571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>
            <a:off x="923260" y="1676400"/>
            <a:ext cx="1210340" cy="10668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69749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1514</Words>
  <Application>Microsoft Office PowerPoint</Application>
  <PresentationFormat>عرض على الشاشة (3:4)‏</PresentationFormat>
  <Paragraphs>121</Paragraphs>
  <Slides>48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49" baseType="lpstr">
      <vt:lpstr>نسق Office</vt:lpstr>
      <vt:lpstr>Digestive System  </vt:lpstr>
      <vt:lpstr>Oral cavity and Pharynx</vt:lpstr>
      <vt:lpstr>The tongue  </vt:lpstr>
      <vt:lpstr>The Tongue with taste bud  </vt:lpstr>
      <vt:lpstr>Esophagus</vt:lpstr>
      <vt:lpstr>The esophagus </vt:lpstr>
      <vt:lpstr>عرض تقديمي في PowerPoint</vt:lpstr>
      <vt:lpstr>Cells of esophagus </vt:lpstr>
      <vt:lpstr>عرض تقديمي في PowerPoint</vt:lpstr>
      <vt:lpstr>Serosa</vt:lpstr>
      <vt:lpstr>Stomach </vt:lpstr>
      <vt:lpstr>Stomach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intestine</vt:lpstr>
      <vt:lpstr>عرض تقديمي في PowerPoint</vt:lpstr>
      <vt:lpstr>عرض تقديمي في PowerPoint</vt:lpstr>
      <vt:lpstr>عرض تقديمي في PowerPoint</vt:lpstr>
      <vt:lpstr>GLANDS ASSOCIATED WITH THE GASTROINTESTINAL TRACT</vt:lpstr>
      <vt:lpstr>عرض تقديمي في PowerPoint</vt:lpstr>
      <vt:lpstr>Pancreas</vt:lpstr>
      <vt:lpstr>عرض تقديمي في PowerPoint</vt:lpstr>
      <vt:lpstr>عرض تقديمي في PowerPoint</vt:lpstr>
      <vt:lpstr>عرض تقديمي في PowerPoint</vt:lpstr>
      <vt:lpstr>Gall bladder</vt:lpstr>
      <vt:lpstr>Gall bladder </vt:lpstr>
      <vt:lpstr>Pancreas </vt:lpstr>
      <vt:lpstr>Pancreas</vt:lpstr>
      <vt:lpstr>Respiratory System </vt:lpstr>
      <vt:lpstr>Respiratory System </vt:lpstr>
      <vt:lpstr>THE GILL ARCH &amp; PRIMARY LAMELLAE</vt:lpstr>
      <vt:lpstr>عرض تقديمي في PowerPoint</vt:lpstr>
      <vt:lpstr>THE SECONDARY LAMELLAE</vt:lpstr>
      <vt:lpstr>Some type of cells seen in gills: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Urinary System </vt:lpstr>
      <vt:lpstr> kidney Function 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</dc:title>
  <dc:creator>Maher</dc:creator>
  <cp:lastModifiedBy>Maher</cp:lastModifiedBy>
  <cp:revision>54</cp:revision>
  <dcterms:created xsi:type="dcterms:W3CDTF">2025-10-06T19:15:40Z</dcterms:created>
  <dcterms:modified xsi:type="dcterms:W3CDTF">2025-12-06T11:46:15Z</dcterms:modified>
</cp:coreProperties>
</file>